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 Black"/>
      <p:bold r:id="rId17"/>
      <p:boldItalic r:id="rId18"/>
    </p:embeddedFont>
    <p:embeddedFont>
      <p:font typeface="Hind Siliguri Light"/>
      <p:regular r:id="rId19"/>
      <p:bold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  <p:embeddedFont>
      <p:font typeface="Hind Siliguri Medium"/>
      <p:regular r:id="rId27"/>
      <p:bold r:id="rId28"/>
    </p:embeddedFont>
    <p:embeddedFont>
      <p:font typeface="Hind Siliguri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indSiliguriLight-bold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28" Type="http://schemas.openxmlformats.org/officeDocument/2006/relationships/font" Target="fonts/HindSiliguriMedium-bold.fntdata"/><Relationship Id="rId27" Type="http://schemas.openxmlformats.org/officeDocument/2006/relationships/font" Target="fonts/HindSiliguri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indSiliguri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HindSiliguri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Black-bold.fntdata"/><Relationship Id="rId16" Type="http://schemas.openxmlformats.org/officeDocument/2006/relationships/slide" Target="slides/slide11.xml"/><Relationship Id="rId19" Type="http://schemas.openxmlformats.org/officeDocument/2006/relationships/font" Target="fonts/HindSiliguriLight-regular.fntdata"/><Relationship Id="rId18" Type="http://schemas.openxmlformats.org/officeDocument/2006/relationships/font" Target="fonts/Montserrat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0b8dd5d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a0b8dd5d04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23326349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4233263495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9814b32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9814b32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0b8dd5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a0b8dd5d0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814b32ed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9814b32e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99105e321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99105e321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9814b32ed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9814b32e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9105e32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99105e321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0b8dd5d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a0b8dd5d04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0b8dd5d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a0b8dd5d0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1">
  <p:cSld name="Separata 0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ido Blanca">
  <p:cSld name="1_Contenido Blanca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42900" y="342900"/>
            <a:ext cx="793568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1900"/>
              <a:buFont typeface="Hind Siliguri"/>
              <a:buNone/>
              <a:defRPr b="1" i="0" sz="15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342900" y="593803"/>
            <a:ext cx="793568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ind Siliguri Light"/>
              <a:buNone/>
              <a:defRPr b="1" i="0" sz="1500" u="none" cap="none" strike="noStrike">
                <a:solidFill>
                  <a:srgbClr val="000000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81389" y="4761522"/>
            <a:ext cx="25608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685800" y="2564529"/>
            <a:ext cx="8731406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Hind Siliguri"/>
              <a:buNone/>
              <a:defRPr b="1" i="0" sz="56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685800" y="3813263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7000"/>
              <a:buFont typeface="Hind Siliguri"/>
              <a:buNone/>
              <a:defRPr b="1" i="0" sz="56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1866436" cy="73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2">
  <p:cSld name="Separata 0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471140" cy="7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3">
  <p:cSld name="Separata 0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471140" cy="7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3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4">
  <p:cSld name="Separata 0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8196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471140" cy="7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3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5">
  <p:cSld name="Separata 0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471140" cy="7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3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Negra">
  <p:cSld name="Contenido Negra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342900" y="342900"/>
            <a:ext cx="793568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1900"/>
              <a:buFont typeface="Hind Siliguri"/>
              <a:buNone/>
              <a:defRPr b="1" i="0" sz="15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342900" y="593803"/>
            <a:ext cx="793568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ind Siliguri Light"/>
              <a:buNone/>
              <a:defRPr b="1" i="0" sz="1500" u="none" cap="none" strike="noStrike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Negra">
  <p:cSld name="Foto Negra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581389" y="4761522"/>
            <a:ext cx="25608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9" name="Google Shape;99;p22"/>
          <p:cNvSpPr/>
          <p:nvPr>
            <p:ph idx="2" type="pic"/>
          </p:nvPr>
        </p:nvSpPr>
        <p:spPr>
          <a:xfrm>
            <a:off x="1973766" y="362440"/>
            <a:ext cx="6163837" cy="4418621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411361" y="2571750"/>
            <a:ext cx="1322785" cy="220920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+ Foto Blanca">
  <p:cSld name="Contenido + Foto Blanc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581389" y="4761522"/>
            <a:ext cx="25608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" name="Google Shape;103;p23"/>
          <p:cNvSpPr/>
          <p:nvPr>
            <p:ph idx="2" type="pic"/>
          </p:nvPr>
        </p:nvSpPr>
        <p:spPr>
          <a:xfrm>
            <a:off x="347440" y="362440"/>
            <a:ext cx="2400300" cy="4419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+ Foto Negra">
  <p:cSld name="Contenido + Foto Negra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581389" y="4761522"/>
            <a:ext cx="25608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6" name="Google Shape;106;p24"/>
          <p:cNvSpPr/>
          <p:nvPr>
            <p:ph idx="2" type="pic"/>
          </p:nvPr>
        </p:nvSpPr>
        <p:spPr>
          <a:xfrm>
            <a:off x="347440" y="362440"/>
            <a:ext cx="2400300" cy="4419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cias">
  <p:cSld name="Gracias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/>
        </p:nvSpPr>
        <p:spPr>
          <a:xfrm>
            <a:off x="3679008" y="2263973"/>
            <a:ext cx="1785985" cy="615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¡Gracias!</a:t>
            </a:r>
            <a:endParaRPr b="1" sz="3800">
              <a:solidFill>
                <a:schemeClr val="lt1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Cierre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Bloque 8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8" name="Google Shape;118;p27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311700" y="283192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Excepciones</a:t>
            </a:r>
            <a:endParaRPr sz="22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463500" y="849400"/>
            <a:ext cx="81594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El uso de assert en Python nos permite realizar comprobaciones. Si la expresión contenida dentro del mismo es False, se lanzará una excepción, concretamente AssertionError.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Puede resultar útil usar assert() cuando queremos realizar alguna comprobación, como podría ser dentro de una función.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La función assert() puede ser también muy útil para realizar testing de código, especialmente para test unitarios.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14899"/>
              </a:solidFill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36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Tipos numéricos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140200" y="4699875"/>
            <a:ext cx="49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B2A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https://www.tutorialsteacher.com/python/python-assert </a:t>
            </a:r>
            <a:endParaRPr sz="100">
              <a:solidFill>
                <a:srgbClr val="00B2AD"/>
              </a:solidFill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500" y="2815351"/>
            <a:ext cx="2343350" cy="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400" y="201835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1364850" y="45546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3">
            <a:alphaModFix/>
          </a:blip>
          <a:srcRect b="10265" l="0" r="0" t="0"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Introducción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28" name="Google Shape;128;p28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8" name="Google Shape;138;p29"/>
          <p:cNvSpPr txBox="1"/>
          <p:nvPr/>
        </p:nvSpPr>
        <p:spPr>
          <a:xfrm>
            <a:off x="463500" y="1142475"/>
            <a:ext cx="81594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Los errores de ejecución son llamados comúnmente excepciones y por eso de ahora en más utilizaremos ese nombre. Durante la ejecución de un programa, si dentro de una función surge una excepción y la función no la maneja, la excepción se propaga hacia la función que la invocó, si esta otra tampoco la maneja, la excepción 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continúa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propagándose hasta llegar a la función inicial del programa y si esta tampoco la maneja se interrumpe la ejecución del programa. Veamos entonces como manejar excepciones.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Para el manejo de excepciones los lenguajes proveen ciertas palabras reservadas, que nos permiten manejar las excepciones que puedan surgir y tomar acciones de recuperación para evitar la interrupción del programa o, al menos, para realizar algunas acciones adicionales antes de interrumpir el programa.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En el caso de Python, el manejo de excepciones se hace mediante los bloques que utilizan las sentencias try, except y </a:t>
            </a: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finally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9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" name="Google Shape;1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Introducción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 rotWithShape="1">
          <a:blip r:embed="rId3">
            <a:alphaModFix/>
          </a:blip>
          <a:srcRect b="2638" l="0" r="0" t="7627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Sintaxis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50" name="Google Shape;150;p30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0" name="Google Shape;160;p31"/>
          <p:cNvSpPr txBox="1"/>
          <p:nvPr/>
        </p:nvSpPr>
        <p:spPr>
          <a:xfrm>
            <a:off x="463500" y="1565425"/>
            <a:ext cx="37395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Try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 Bloque de sentencias que se quiere ejecutar. Podría llegar a haber errores de ejecución y el bloque dejaría de ejecutarse.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Except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 Este bloque se ejecutará cuando el bloque try falle debido a un error. En este bloque siempre se debe de mencionar el tipo de excepción que es espera. 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Else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(opcional). Este bloque se ejecutará si el bloque try lo hace sin errores.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Finally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(opcional). Se ejecuta siempre independientemente de lo que pase en los bloques anteriores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31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" name="Google Shape;1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Sintexis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3299" y="1877851"/>
            <a:ext cx="3794724" cy="18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140200" y="4699875"/>
            <a:ext cx="49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B2A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https://youtu.be/QIAi0xfmQho </a:t>
            </a:r>
            <a:endParaRPr sz="100">
              <a:solidFill>
                <a:srgbClr val="00B2A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2"/>
          <p:cNvPicPr preferRelativeResize="0"/>
          <p:nvPr/>
        </p:nvPicPr>
        <p:blipFill rotWithShape="1">
          <a:blip r:embed="rId3">
            <a:alphaModFix/>
          </a:blip>
          <a:srcRect b="3212" l="0" r="0" t="704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Tipos de excepciones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74" name="Google Shape;174;p32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3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463500" y="1098725"/>
            <a:ext cx="81594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Las principales excepciones definidas en Python son: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TypeError.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Ocurre cuando se aplica a una operación o función a un dato del tipo inapropiado.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ZeroDivisionError.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Ocurre cuando se intenta dividir por cero.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OverflowError.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Ocurre cuando un cálculo excede el límite para un tipo de dato numérico.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IndexError.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Ocurre cuando se intenta acceder a una secuencia con un índice que no existe.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KeyError.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Ocurre cuando se intenta acceder a un diccionario con una clave que no existe.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FileNotFoundError. 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Ocurre cuando se intenta acceder a un fichero que no existe la ruta indicada.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●"/>
            </a:pPr>
            <a:r>
              <a:rPr b="1" lang="es" sz="1200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ImportError.</a:t>
            </a: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Ocurre cuando falla la importación de un módulo.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14899"/>
              </a:solidFill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3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Tipo de excepciones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463500" y="1098725"/>
            <a:ext cx="81594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En algunos casos, puede ser necesario lanzar una excepción para ello se utiliza la palabra reservada raise. La sintaxis es: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14899"/>
              </a:solidFill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4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Uso de </a:t>
            </a:r>
            <a:r>
              <a:rPr i="1" lang="es" sz="2200">
                <a:solidFill>
                  <a:srgbClr val="F04D93"/>
                </a:solidFill>
              </a:rPr>
              <a:t>raise</a:t>
            </a:r>
            <a:endParaRPr i="1"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140200" y="4699875"/>
            <a:ext cx="49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B2A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https://youtu.be/UwGStj9eHj0 </a:t>
            </a:r>
            <a:endParaRPr sz="100">
              <a:solidFill>
                <a:srgbClr val="00B2AD"/>
              </a:solidFill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500" y="2559701"/>
            <a:ext cx="2553398" cy="4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463500" y="1098725"/>
            <a:ext cx="8159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Si se quiere crear una excepción propia, solo es necesario crear una clase que herede de la clase Exception. Para utilizar esta excepción se puede lanzar utilizando raise.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14899"/>
              </a:solidFill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5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Excepciones propias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140200" y="4699875"/>
            <a:ext cx="49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B2A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https://youtu.be/UK43sgiKREs </a:t>
            </a:r>
            <a:endParaRPr sz="100">
              <a:solidFill>
                <a:srgbClr val="00B2AD"/>
              </a:solidFill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5108" y="2378053"/>
            <a:ext cx="4311768" cy="9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24207" y="3687045"/>
            <a:ext cx="3493576" cy="43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